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2" r:id="rId9"/>
    <p:sldId id="267" r:id="rId10"/>
    <p:sldId id="261" r:id="rId11"/>
    <p:sldId id="268" r:id="rId12"/>
    <p:sldId id="269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31691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51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034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61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35634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4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945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44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82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83684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688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9062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000" dirty="0" smtClean="0"/>
              <a:t>Суицидальное поведение </a:t>
            </a:r>
            <a:br>
              <a:rPr lang="ru-RU" sz="6000" dirty="0" smtClean="0"/>
            </a:br>
            <a:r>
              <a:rPr lang="ru-RU" sz="6000" dirty="0" smtClean="0"/>
              <a:t>детей и подростков </a:t>
            </a:r>
            <a:endParaRPr lang="ru-RU" sz="6000" dirty="0"/>
          </a:p>
        </p:txBody>
      </p:sp>
      <p:sp>
        <p:nvSpPr>
          <p:cNvPr id="23" name="Подзаголовок 22"/>
          <p:cNvSpPr>
            <a:spLocks noGrp="1"/>
          </p:cNvSpPr>
          <p:nvPr>
            <p:ph type="subTitle" idx="1"/>
          </p:nvPr>
        </p:nvSpPr>
        <p:spPr>
          <a:xfrm>
            <a:off x="2679906" y="4134119"/>
            <a:ext cx="8035317" cy="1532586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МБОУ СОШ 79 </a:t>
            </a:r>
          </a:p>
          <a:p>
            <a:pPr algn="r"/>
            <a:r>
              <a:rPr lang="ru-RU" dirty="0"/>
              <a:t>П</a:t>
            </a:r>
            <a:r>
              <a:rPr lang="ru-RU" dirty="0" smtClean="0"/>
              <a:t>едагог-психолог </a:t>
            </a:r>
          </a:p>
          <a:p>
            <a:pPr algn="r"/>
            <a:r>
              <a:rPr lang="ru-RU" dirty="0" smtClean="0"/>
              <a:t>Джус Виктория Викторовна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8206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70456"/>
            <a:ext cx="9601200" cy="682581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Что делать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6068" y="953037"/>
            <a:ext cx="10676586" cy="5589431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1600" dirty="0"/>
              <a:t>Большинство </a:t>
            </a:r>
            <a:r>
              <a:rPr lang="ru-RU" sz="1600" dirty="0" err="1" smtClean="0"/>
              <a:t>суицидентов</a:t>
            </a:r>
            <a:r>
              <a:rPr lang="ru-RU" sz="1600" dirty="0" smtClean="0"/>
              <a:t>, вынашивая </a:t>
            </a:r>
            <a:r>
              <a:rPr lang="ru-RU" sz="1600" dirty="0"/>
              <a:t>свои </a:t>
            </a:r>
            <a:r>
              <a:rPr lang="ru-RU" sz="1600" dirty="0" smtClean="0"/>
              <a:t>планы, сообщают о них окружающим, желают помощи и ставить в известность о своей боли, иногда прямо говоря </a:t>
            </a:r>
            <a:r>
              <a:rPr lang="ru-RU" sz="1600" dirty="0"/>
              <a:t>о самоубийстве, а иногда </a:t>
            </a:r>
            <a:r>
              <a:rPr lang="ru-RU" sz="1600" dirty="0" smtClean="0"/>
              <a:t>косвенно о </a:t>
            </a:r>
            <a:r>
              <a:rPr lang="ru-RU" sz="1600" dirty="0"/>
              <a:t>невыносимом страдании, о бессмысленности жизни, о вине, о </a:t>
            </a:r>
            <a:r>
              <a:rPr lang="ru-RU" sz="1600" dirty="0" smtClean="0"/>
              <a:t>бессилии, усталости и т.д. Могут появляться рисунки, знаки в тетрадях, строчки с тематикой смерти, безысходности, одиночества…</a:t>
            </a:r>
          </a:p>
          <a:p>
            <a:pPr fontAlgn="base"/>
            <a:r>
              <a:rPr lang="ru-RU" sz="1900" b="1" dirty="0"/>
              <a:t>Выявление признаков суицидального </a:t>
            </a:r>
            <a:r>
              <a:rPr lang="ru-RU" sz="1900" b="1" dirty="0" smtClean="0"/>
              <a:t>поведения </a:t>
            </a:r>
            <a:endParaRPr lang="ru-RU" sz="1900" dirty="0"/>
          </a:p>
          <a:p>
            <a:pPr fontAlgn="base"/>
            <a:r>
              <a:rPr lang="ru-RU" sz="1900" b="1" dirty="0"/>
              <a:t>Восприятие </a:t>
            </a:r>
            <a:r>
              <a:rPr lang="ru-RU" sz="1900" b="1" dirty="0" err="1"/>
              <a:t>суицидента</a:t>
            </a:r>
            <a:r>
              <a:rPr lang="ru-RU" sz="1900" b="1" dirty="0"/>
              <a:t> как </a:t>
            </a:r>
            <a:r>
              <a:rPr lang="ru-RU" sz="1900" b="1" dirty="0" smtClean="0"/>
              <a:t>личности </a:t>
            </a:r>
            <a:r>
              <a:rPr lang="ru-RU" sz="1900" dirty="0" smtClean="0"/>
              <a:t>(принять, что подросток действительно может </a:t>
            </a:r>
            <a:r>
              <a:rPr lang="ru-RU" sz="1900" dirty="0" err="1" smtClean="0"/>
              <a:t>совертить</a:t>
            </a:r>
            <a:r>
              <a:rPr lang="ru-RU" sz="1900" dirty="0" smtClean="0"/>
              <a:t>, лучше переоценить угрозу, чем недооценить)</a:t>
            </a:r>
            <a:endParaRPr lang="ru-RU" sz="1900" dirty="0"/>
          </a:p>
          <a:p>
            <a:pPr fontAlgn="base"/>
            <a:r>
              <a:rPr lang="ru-RU" sz="1900" b="1" dirty="0"/>
              <a:t>Заботливые </a:t>
            </a:r>
            <a:r>
              <a:rPr lang="ru-RU" sz="1900" b="1" dirty="0" smtClean="0"/>
              <a:t>взаимоотношения </a:t>
            </a:r>
            <a:r>
              <a:rPr lang="ru-RU" sz="1900" dirty="0" smtClean="0"/>
              <a:t>(</a:t>
            </a:r>
            <a:r>
              <a:rPr lang="ru-RU" sz="1800" dirty="0" smtClean="0"/>
              <a:t>участие</a:t>
            </a:r>
            <a:r>
              <a:rPr lang="ru-RU" sz="1800" dirty="0"/>
              <a:t>, </a:t>
            </a:r>
            <a:r>
              <a:rPr lang="ru-RU" sz="1800" dirty="0" smtClean="0"/>
              <a:t>поддержка дадут </a:t>
            </a:r>
            <a:r>
              <a:rPr lang="ru-RU" sz="1800" dirty="0"/>
              <a:t>понять подростку, что он нужен и </a:t>
            </a:r>
            <a:r>
              <a:rPr lang="ru-RU" sz="1800" dirty="0" smtClean="0"/>
              <a:t>любим</a:t>
            </a:r>
            <a:r>
              <a:rPr lang="ru-RU" sz="1800" dirty="0"/>
              <a:t>)</a:t>
            </a:r>
            <a:endParaRPr lang="ru-RU" sz="1900" dirty="0"/>
          </a:p>
          <a:p>
            <a:pPr fontAlgn="base"/>
            <a:r>
              <a:rPr lang="ru-RU" sz="1900" b="1" dirty="0"/>
              <a:t>Умение внимательно </a:t>
            </a:r>
            <a:r>
              <a:rPr lang="ru-RU" sz="1900" b="1" dirty="0" smtClean="0"/>
              <a:t>слушать </a:t>
            </a:r>
            <a:r>
              <a:rPr lang="ru-RU" sz="1900" dirty="0" smtClean="0"/>
              <a:t>(подросту важно быть услышанным, необходимо поощрять о раскрытии души)</a:t>
            </a:r>
            <a:endParaRPr lang="ru-RU" sz="1900" dirty="0"/>
          </a:p>
          <a:p>
            <a:pPr fontAlgn="base"/>
            <a:r>
              <a:rPr lang="ru-RU" sz="1900" b="1" dirty="0"/>
              <a:t>Спорам – </a:t>
            </a:r>
            <a:r>
              <a:rPr lang="ru-RU" sz="1900" b="1" dirty="0" smtClean="0"/>
              <a:t>нет </a:t>
            </a:r>
            <a:r>
              <a:rPr lang="ru-RU" sz="1900" dirty="0" smtClean="0"/>
              <a:t>(никаких переубеждений; «Ты живешь лучше други</a:t>
            </a:r>
            <a:r>
              <a:rPr lang="ru-RU" sz="1900" dirty="0"/>
              <a:t>х</a:t>
            </a:r>
            <a:r>
              <a:rPr lang="ru-RU" sz="1900" dirty="0" smtClean="0"/>
              <a:t>», «Ты сделаешь свою семью несчастной»)</a:t>
            </a:r>
            <a:endParaRPr lang="ru-RU" sz="1900" dirty="0"/>
          </a:p>
          <a:p>
            <a:pPr fontAlgn="base"/>
            <a:r>
              <a:rPr lang="ru-RU" sz="1900" b="1" dirty="0"/>
              <a:t>Умение </a:t>
            </a:r>
            <a:r>
              <a:rPr lang="ru-RU" sz="1900" b="1" dirty="0" smtClean="0"/>
              <a:t>спрашивать </a:t>
            </a:r>
            <a:r>
              <a:rPr lang="ru-RU" sz="1900" dirty="0" smtClean="0"/>
              <a:t>(можно задавать открытые, честные вопросы, подросток, почувствует облегчение, что его мыслями интересуются)</a:t>
            </a:r>
            <a:endParaRPr lang="ru-RU" sz="1900" dirty="0"/>
          </a:p>
          <a:p>
            <a:pPr fontAlgn="base"/>
            <a:r>
              <a:rPr lang="ru-RU" sz="1900" b="1" dirty="0"/>
              <a:t>Участие, а не </a:t>
            </a:r>
            <a:r>
              <a:rPr lang="ru-RU" sz="1900" b="1" dirty="0" smtClean="0"/>
              <a:t>утешение </a:t>
            </a:r>
            <a:r>
              <a:rPr lang="ru-RU" sz="1900" dirty="0" smtClean="0"/>
              <a:t>(беседа в русле любви и заботы)</a:t>
            </a:r>
            <a:endParaRPr lang="ru-RU" sz="1900" dirty="0"/>
          </a:p>
          <a:p>
            <a:pPr fontAlgn="base"/>
            <a:r>
              <a:rPr lang="ru-RU" sz="1900" b="1" dirty="0"/>
              <a:t>Предложение конструктивных </a:t>
            </a:r>
            <a:r>
              <a:rPr lang="ru-RU" sz="1900" b="1" dirty="0" smtClean="0"/>
              <a:t>подходов и </a:t>
            </a:r>
            <a:r>
              <a:rPr lang="ru-RU" sz="1600" b="1" dirty="0"/>
              <a:t>в</a:t>
            </a:r>
            <a:r>
              <a:rPr lang="ru-RU" sz="1600" b="1" dirty="0" smtClean="0"/>
              <a:t>селение надежды</a:t>
            </a:r>
            <a:r>
              <a:rPr lang="ru-RU" sz="1600" dirty="0" smtClean="0"/>
              <a:t> (Вместо </a:t>
            </a:r>
            <a:r>
              <a:rPr lang="ru-RU" sz="1600" dirty="0"/>
              <a:t>банальных фраз: «Подумай о своей </a:t>
            </a:r>
            <a:r>
              <a:rPr lang="ru-RU" sz="1600" dirty="0" smtClean="0"/>
              <a:t>семье/друзьях…»  стоит беседу вести к тому, </a:t>
            </a:r>
            <a:r>
              <a:rPr lang="ru-RU" sz="1600" dirty="0"/>
              <a:t>что еще дорого ребенку и что он </a:t>
            </a:r>
            <a:r>
              <a:rPr lang="ru-RU" sz="1600" dirty="0" smtClean="0"/>
              <a:t>ценит)</a:t>
            </a:r>
            <a:endParaRPr lang="ru-RU" sz="1900" dirty="0"/>
          </a:p>
          <a:p>
            <a:pPr fontAlgn="base"/>
            <a:r>
              <a:rPr lang="ru-RU" sz="1900" b="1" dirty="0" smtClean="0"/>
              <a:t>Борьба </a:t>
            </a:r>
            <a:r>
              <a:rPr lang="ru-RU" sz="1900" b="1" dirty="0"/>
              <a:t>с </a:t>
            </a:r>
            <a:r>
              <a:rPr lang="ru-RU" sz="1900" b="1" dirty="0" smtClean="0"/>
              <a:t>одиночеством </a:t>
            </a:r>
            <a:r>
              <a:rPr lang="ru-RU" sz="1900" dirty="0" smtClean="0"/>
              <a:t>(</a:t>
            </a:r>
            <a:r>
              <a:rPr lang="ru-RU" sz="1600" dirty="0"/>
              <a:t>Ни в коем случае не следует оставлять ребенка одного, наедине со своими переживаниями и </a:t>
            </a:r>
            <a:r>
              <a:rPr lang="ru-RU" sz="1600" dirty="0" smtClean="0"/>
              <a:t>намерениями</a:t>
            </a:r>
            <a:r>
              <a:rPr lang="ru-RU" sz="1600" dirty="0"/>
              <a:t>)</a:t>
            </a:r>
            <a:endParaRPr lang="ru-RU" sz="1900" dirty="0"/>
          </a:p>
          <a:p>
            <a:pPr fontAlgn="base"/>
            <a:r>
              <a:rPr lang="ru-RU" sz="1900" b="1" dirty="0"/>
              <a:t>Помощь </a:t>
            </a:r>
            <a:r>
              <a:rPr lang="ru-RU" sz="1900" b="1" dirty="0" smtClean="0"/>
              <a:t>специалистов </a:t>
            </a:r>
            <a:r>
              <a:rPr lang="ru-RU" sz="1900" dirty="0" smtClean="0"/>
              <a:t>(сопровождение психиатра, консультирование психолога по спец. </a:t>
            </a:r>
            <a:r>
              <a:rPr lang="ru-RU" sz="1900" dirty="0"/>
              <a:t>н</a:t>
            </a:r>
            <a:r>
              <a:rPr lang="ru-RU" sz="1900" dirty="0" smtClean="0"/>
              <a:t>аправленности)</a:t>
            </a:r>
            <a:endParaRPr lang="ru-RU" sz="1900" dirty="0"/>
          </a:p>
          <a:p>
            <a:pPr fontAlgn="base"/>
            <a:r>
              <a:rPr lang="ru-RU" sz="1900" b="1" dirty="0"/>
              <a:t>Сохранение дальнейшей заботы и поддержки</a:t>
            </a:r>
            <a:endParaRPr lang="ru-RU" sz="19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001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44700"/>
            <a:ext cx="9601200" cy="811368"/>
          </a:xfrm>
        </p:spPr>
        <p:txBody>
          <a:bodyPr/>
          <a:lstStyle/>
          <a:p>
            <a:r>
              <a:rPr lang="ru-RU" dirty="0" smtClean="0"/>
              <a:t>Профилактика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056068"/>
            <a:ext cx="9601200" cy="4971245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1.Общение с ребенком  </a:t>
            </a:r>
            <a:r>
              <a:rPr lang="ru-RU" dirty="0" smtClean="0"/>
              <a:t>(задавайте вопросы о друзьях, настроении, что было веселого, интересного в школе, а что было грустным и трудным, обсуждайте фильмы)</a:t>
            </a:r>
          </a:p>
          <a:p>
            <a:pPr marL="0" indent="0">
              <a:buNone/>
            </a:pPr>
            <a:r>
              <a:rPr lang="ru-RU" b="1" dirty="0" smtClean="0"/>
              <a:t>2. Не обесценивайте переживания ребенка</a:t>
            </a:r>
            <a:r>
              <a:rPr lang="ru-RU" dirty="0" smtClean="0"/>
              <a:t> («ничего страшного, это пройдет», «мне бы твои проблемы», это формирует ощущение непонимания, одиночества, никчемности)</a:t>
            </a:r>
          </a:p>
          <a:p>
            <a:pPr marL="0" indent="0">
              <a:buNone/>
            </a:pPr>
            <a:r>
              <a:rPr lang="ru-RU" b="1" dirty="0"/>
              <a:t>3</a:t>
            </a:r>
            <a:r>
              <a:rPr lang="ru-RU" b="1" dirty="0" smtClean="0"/>
              <a:t>. Обязательно тактильное общение </a:t>
            </a:r>
            <a:r>
              <a:rPr lang="ru-RU" dirty="0" smtClean="0"/>
              <a:t>(объятия, поглаживания, поцелую и т.д.)</a:t>
            </a:r>
          </a:p>
          <a:p>
            <a:pPr marL="0" indent="0">
              <a:buNone/>
            </a:pPr>
            <a:r>
              <a:rPr lang="ru-RU" b="1" dirty="0"/>
              <a:t>4</a:t>
            </a:r>
            <a:r>
              <a:rPr lang="ru-RU" b="1" dirty="0" smtClean="0"/>
              <a:t>. Формируйте атмосферу нужности, важности, абсолютной любви </a:t>
            </a:r>
            <a:r>
              <a:rPr lang="ru-RU" dirty="0" smtClean="0"/>
              <a:t>(ребенка мы любим не за поступки, а просто так)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Уважаемые родители, помните, когда мы кричим на ребенка, он не перестает Вас любит, он перестает любить себя!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122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03031"/>
            <a:ext cx="9601200" cy="965915"/>
          </a:xfrm>
        </p:spPr>
        <p:txBody>
          <a:bodyPr/>
          <a:lstStyle/>
          <a:p>
            <a:r>
              <a:rPr lang="ru-RU" dirty="0" smtClean="0"/>
              <a:t>Рекомендации педагогам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953037"/>
            <a:ext cx="9601200" cy="5473521"/>
          </a:xfrm>
        </p:spPr>
        <p:txBody>
          <a:bodyPr/>
          <a:lstStyle/>
          <a:p>
            <a:pPr marL="0" indent="0" fontAlgn="base">
              <a:buNone/>
            </a:pPr>
            <a:endParaRPr lang="ru-RU" dirty="0" smtClean="0"/>
          </a:p>
          <a:p>
            <a:pPr fontAlgn="base"/>
            <a:r>
              <a:rPr lang="ru-RU" dirty="0" smtClean="0"/>
              <a:t>внимание </a:t>
            </a:r>
            <a:r>
              <a:rPr lang="ru-RU" dirty="0"/>
              <a:t>и слушание подростка (ребенок страдает от одиночества и желает поделиться наболевшим);</a:t>
            </a:r>
          </a:p>
          <a:p>
            <a:pPr fontAlgn="base"/>
            <a:r>
              <a:rPr lang="ru-RU" dirty="0"/>
              <a:t>верная формулировка вопросов, спокойное и доходчивое расспрашивание о сути тревожной ситуации, предложение о помощи;</a:t>
            </a:r>
          </a:p>
          <a:p>
            <a:pPr fontAlgn="base"/>
            <a:r>
              <a:rPr lang="ru-RU" dirty="0"/>
              <a:t>отсутствие осуждения и удивления в ответ на услышанное;</a:t>
            </a:r>
          </a:p>
          <a:p>
            <a:pPr fontAlgn="base"/>
            <a:r>
              <a:rPr lang="ru-RU" dirty="0"/>
              <a:t>признание «беды» ребенка как факт (отрицание проблемы заставляет подростка чувствовать себя никчемным и мелочным);</a:t>
            </a:r>
          </a:p>
          <a:p>
            <a:pPr fontAlgn="base"/>
            <a:r>
              <a:rPr lang="ru-RU" dirty="0" smtClean="0"/>
              <a:t>отказ </a:t>
            </a:r>
            <a:r>
              <a:rPr lang="ru-RU" dirty="0"/>
              <a:t>от утешений, но убедить ребенка во временном характере проблемы;</a:t>
            </a:r>
          </a:p>
          <a:p>
            <a:pPr fontAlgn="base"/>
            <a:r>
              <a:rPr lang="ru-RU" dirty="0"/>
              <a:t>вселение реальной надежды на преодоление трудностей, укрепление его веры в себя и в собственных силах;</a:t>
            </a:r>
          </a:p>
          <a:p>
            <a:pPr fontAlgn="base"/>
            <a:r>
              <a:rPr lang="ru-RU" dirty="0"/>
              <a:t>проявление понимания и сочувствия;</a:t>
            </a:r>
          </a:p>
          <a:p>
            <a:pPr fontAlgn="base"/>
            <a:r>
              <a:rPr lang="ru-RU" dirty="0"/>
              <a:t>осуществление контроля за поведением учащегося, анализ его отношений со сверстниками.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9317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71600" y="528034"/>
            <a:ext cx="9601200" cy="1643666"/>
          </a:xfrm>
        </p:spPr>
        <p:txBody>
          <a:bodyPr>
            <a:normAutofit/>
          </a:bodyPr>
          <a:lstStyle/>
          <a:p>
            <a:r>
              <a:rPr lang="ru-RU" dirty="0" smtClean="0"/>
              <a:t>Телефон доверия для детей и подростков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dirty="0" smtClean="0"/>
              <a:t>  (343) 385 – 73 - 83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343183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7426"/>
            <a:ext cx="9601200" cy="940158"/>
          </a:xfrm>
        </p:spPr>
        <p:txBody>
          <a:bodyPr/>
          <a:lstStyle/>
          <a:p>
            <a:r>
              <a:rPr lang="ru-RU" dirty="0" smtClean="0"/>
              <a:t>Особенности подросткового возраста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0158" y="1107584"/>
            <a:ext cx="10831132" cy="552503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2600" dirty="0" smtClean="0"/>
              <a:t>Кризис подросткового возраста более затяжной и острый в жизни человека. </a:t>
            </a:r>
          </a:p>
          <a:p>
            <a:pPr marL="0" indent="0" algn="ctr">
              <a:buNone/>
            </a:pPr>
            <a:r>
              <a:rPr lang="ru-RU" sz="2600" dirty="0" smtClean="0"/>
              <a:t>Момент </a:t>
            </a:r>
            <a:r>
              <a:rPr lang="ru-RU" sz="2600" dirty="0"/>
              <a:t>половой зрелости, физиологического развития и социального </a:t>
            </a:r>
            <a:r>
              <a:rPr lang="ru-RU" sz="2600" dirty="0" smtClean="0"/>
              <a:t>созревания </a:t>
            </a:r>
            <a:r>
              <a:rPr lang="ru-RU" sz="2600" dirty="0"/>
              <a:t>не совпадают.</a:t>
            </a:r>
          </a:p>
          <a:p>
            <a:pPr marL="0" indent="0" algn="ctr">
              <a:buNone/>
            </a:pPr>
            <a:r>
              <a:rPr lang="ru-RU" sz="2600" dirty="0" smtClean="0"/>
              <a:t>В силу отсутствия синхронности в физическом, психическом и социальном развитии у подростка возникают действующие потребности, которые не могут быть удовлетворены.</a:t>
            </a:r>
          </a:p>
          <a:p>
            <a:pPr marL="0" indent="0" algn="ctr">
              <a:buNone/>
            </a:pPr>
            <a:endParaRPr lang="ru-RU" sz="2600" dirty="0" smtClean="0"/>
          </a:p>
          <a:p>
            <a:pPr marL="0" indent="0" algn="just">
              <a:buNone/>
            </a:pPr>
            <a:r>
              <a:rPr lang="ru-RU" sz="2600" b="1" dirty="0" smtClean="0"/>
              <a:t>Характерно поведение </a:t>
            </a:r>
            <a:r>
              <a:rPr lang="ru-RU" sz="2600" dirty="0" smtClean="0"/>
              <a:t>(которое является условно нормальным)</a:t>
            </a:r>
            <a:r>
              <a:rPr lang="ru-RU" sz="2600" b="1" dirty="0" smtClean="0"/>
              <a:t>: </a:t>
            </a:r>
          </a:p>
          <a:p>
            <a:pPr marL="0" indent="0" algn="just">
              <a:buNone/>
            </a:pPr>
            <a:r>
              <a:rPr lang="ru-RU" sz="2600" dirty="0" smtClean="0"/>
              <a:t>Ухудшение соматического здоровья</a:t>
            </a:r>
          </a:p>
          <a:p>
            <a:pPr marL="0" indent="0" algn="just">
              <a:buNone/>
            </a:pPr>
            <a:r>
              <a:rPr lang="ru-RU" sz="2600" dirty="0" smtClean="0"/>
              <a:t>Утомляемость</a:t>
            </a:r>
          </a:p>
          <a:p>
            <a:pPr marL="0" indent="0" algn="just">
              <a:buNone/>
            </a:pPr>
            <a:r>
              <a:rPr lang="ru-RU" sz="2600" dirty="0" smtClean="0"/>
              <a:t>Снижение умственной работоспособности</a:t>
            </a:r>
          </a:p>
          <a:p>
            <a:pPr marL="0" indent="0" algn="just">
              <a:buNone/>
            </a:pPr>
            <a:r>
              <a:rPr lang="ru-RU" sz="2600" dirty="0" smtClean="0"/>
              <a:t>Резкая смена настроения (плаксивость, раздражение, апатия, возбуждение)</a:t>
            </a:r>
          </a:p>
          <a:p>
            <a:pPr marL="0" indent="0" algn="just">
              <a:buNone/>
            </a:pPr>
            <a:r>
              <a:rPr lang="ru-RU" sz="2600" dirty="0" smtClean="0"/>
              <a:t>Негативизм</a:t>
            </a:r>
          </a:p>
          <a:p>
            <a:pPr marL="0" indent="0" algn="just">
              <a:buNone/>
            </a:pPr>
            <a:r>
              <a:rPr lang="ru-RU" sz="2600" dirty="0" smtClean="0"/>
              <a:t>Ощущение </a:t>
            </a:r>
            <a:r>
              <a:rPr lang="ru-RU" sz="2600" dirty="0"/>
              <a:t>внутреннего </a:t>
            </a:r>
            <a:r>
              <a:rPr lang="ru-RU" sz="2600" dirty="0" smtClean="0"/>
              <a:t>одиночества</a:t>
            </a:r>
          </a:p>
          <a:p>
            <a:pPr marL="0" indent="0" algn="just">
              <a:buNone/>
            </a:pPr>
            <a:r>
              <a:rPr lang="ru-RU" sz="2600" dirty="0" smtClean="0"/>
              <a:t>Чувство «взрослости»</a:t>
            </a:r>
          </a:p>
          <a:p>
            <a:pPr marL="0" indent="0" algn="just">
              <a:buNone/>
            </a:pPr>
            <a:r>
              <a:rPr lang="ru-RU" sz="2600" dirty="0" smtClean="0"/>
              <a:t>Потеря родительского авторитета </a:t>
            </a:r>
            <a:endParaRPr lang="ru-RU" sz="2600" dirty="0"/>
          </a:p>
          <a:p>
            <a:pPr marL="0" indent="0" algn="just">
              <a:buNone/>
            </a:pPr>
            <a:r>
              <a:rPr lang="ru-RU" sz="2600" dirty="0" smtClean="0"/>
              <a:t>Рискованное поведение (не до конца осознают степень риска)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7855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93184"/>
            <a:ext cx="9601200" cy="888642"/>
          </a:xfrm>
        </p:spPr>
        <p:txBody>
          <a:bodyPr>
            <a:normAutofit fontScale="90000"/>
          </a:bodyPr>
          <a:lstStyle/>
          <a:p>
            <a:r>
              <a:rPr lang="ru-RU" dirty="0"/>
              <a:t>Группы риска суицидального поведения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smtClean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1371600" y="1236371"/>
            <a:ext cx="10258023" cy="5267459"/>
          </a:xfrm>
        </p:spPr>
        <p:txBody>
          <a:bodyPr>
            <a:normAutofit/>
          </a:bodyPr>
          <a:lstStyle/>
          <a:p>
            <a:r>
              <a:rPr lang="ru-RU" dirty="0" smtClean="0"/>
              <a:t>Проблемы семейного воспитания</a:t>
            </a:r>
          </a:p>
          <a:p>
            <a:pPr>
              <a:buFontTx/>
              <a:buChar char="-"/>
            </a:pPr>
            <a:r>
              <a:rPr lang="ru-RU" dirty="0" smtClean="0"/>
              <a:t>Активная агрессия (ссоры между взрослыми, крики, физические наказания), которая может травмировать психику ребенка.</a:t>
            </a:r>
          </a:p>
          <a:p>
            <a:pPr>
              <a:buFontTx/>
              <a:buChar char="-"/>
            </a:pPr>
            <a:r>
              <a:rPr lang="ru-RU" dirty="0" smtClean="0"/>
              <a:t>Пассивная агрессия (холодное, безразличное отношение к ребенку, </a:t>
            </a:r>
            <a:r>
              <a:rPr lang="ru-RU" dirty="0" err="1" smtClean="0"/>
              <a:t>дистанцирование</a:t>
            </a:r>
            <a:r>
              <a:rPr lang="ru-RU" dirty="0" smtClean="0"/>
              <a:t>, непринятие) ведет к агрессии направленную на себя.</a:t>
            </a:r>
          </a:p>
          <a:p>
            <a:r>
              <a:rPr lang="ru-RU" dirty="0" smtClean="0"/>
              <a:t>Формирование деструктивного поведения, </a:t>
            </a:r>
            <a:r>
              <a:rPr lang="ru-RU" dirty="0" err="1" smtClean="0"/>
              <a:t>аутоагрессия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ru-RU" dirty="0" err="1" smtClean="0"/>
              <a:t>Шрамирование</a:t>
            </a:r>
            <a:r>
              <a:rPr lang="ru-RU" dirty="0" smtClean="0"/>
              <a:t> (подросток снимает эмоциональную напряженность физическим болью, пока не несущую суицидальную направленность)</a:t>
            </a:r>
          </a:p>
          <a:p>
            <a:pPr>
              <a:buFontTx/>
              <a:buChar char="-"/>
            </a:pPr>
            <a:r>
              <a:rPr lang="ru-RU" dirty="0" smtClean="0"/>
              <a:t>Увлечения связанные с высоким риском для жизни (катание по перилам моста, сидение на карнизе, крыше</a:t>
            </a:r>
          </a:p>
          <a:p>
            <a:r>
              <a:rPr lang="ru-RU" dirty="0" smtClean="0"/>
              <a:t>Подростки, в чьих семьях был суицид</a:t>
            </a:r>
          </a:p>
          <a:p>
            <a:r>
              <a:rPr lang="ru-RU" dirty="0" smtClean="0"/>
              <a:t>Отсутствие дружеских отношений, проблемы непонимания, отчуждения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2260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09094"/>
            <a:ext cx="9601200" cy="746974"/>
          </a:xfrm>
        </p:spPr>
        <p:txBody>
          <a:bodyPr/>
          <a:lstStyle/>
          <a:p>
            <a:r>
              <a:rPr lang="ru-RU" dirty="0"/>
              <a:t>М</a:t>
            </a:r>
            <a:r>
              <a:rPr lang="ru-RU" dirty="0" smtClean="0"/>
              <a:t>отивы суицидального поведения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365161"/>
            <a:ext cx="10579994" cy="5203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Переживание обиды, одиночества, отчужденности и непонимания.</a:t>
            </a:r>
          </a:p>
          <a:p>
            <a:pPr marL="0" indent="0">
              <a:buNone/>
            </a:pPr>
            <a:r>
              <a:rPr lang="ru-RU" dirty="0"/>
              <a:t>2. Действительная или мнимая утрата любви родителей, неразделенное чувство, ревность.</a:t>
            </a:r>
          </a:p>
          <a:p>
            <a:pPr marL="0" indent="0">
              <a:buNone/>
            </a:pPr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Переживания, связанные со смертью, разводом или уходом родителей из семьи.</a:t>
            </a:r>
          </a:p>
          <a:p>
            <a:pPr marL="0" indent="0">
              <a:buNone/>
            </a:pPr>
            <a:r>
              <a:rPr lang="ru-RU" dirty="0"/>
              <a:t>4. Чувство вины, стыда, оскорбленного самолюбия, самообвинения.</a:t>
            </a:r>
          </a:p>
          <a:p>
            <a:pPr marL="0" indent="0">
              <a:buNone/>
            </a:pPr>
            <a:r>
              <a:rPr lang="ru-RU" dirty="0"/>
              <a:t>5. Боязнь позора, насмешек или унижения.</a:t>
            </a:r>
          </a:p>
          <a:p>
            <a:pPr marL="0" indent="0">
              <a:buNone/>
            </a:pPr>
            <a:r>
              <a:rPr lang="ru-RU" dirty="0"/>
              <a:t>6. Страх наказания, нежелание извиниться.</a:t>
            </a:r>
          </a:p>
          <a:p>
            <a:pPr marL="0" indent="0">
              <a:buNone/>
            </a:pPr>
            <a:r>
              <a:rPr lang="ru-RU" dirty="0"/>
              <a:t>7. Любовные неудачи, сексуальные эксцессы, беременность.</a:t>
            </a:r>
          </a:p>
          <a:p>
            <a:pPr marL="0" indent="0">
              <a:buNone/>
            </a:pPr>
            <a:r>
              <a:rPr lang="ru-RU" dirty="0"/>
              <a:t>8. Чувство мести, злобы, протеста, угроза или вымогательство.</a:t>
            </a:r>
          </a:p>
          <a:p>
            <a:pPr marL="0" indent="0">
              <a:buNone/>
            </a:pPr>
            <a:r>
              <a:rPr lang="ru-RU" dirty="0"/>
              <a:t>9. Желание привлечь к себе внимание, вызвать сочувствие, избежать неприятных последствий, уйти от трудной ситуации.</a:t>
            </a:r>
          </a:p>
          <a:p>
            <a:pPr marL="0" indent="0">
              <a:buNone/>
            </a:pPr>
            <a:r>
              <a:rPr lang="ru-RU" dirty="0"/>
              <a:t>10. Сочувствие или подражание товарищам, героям книг или фильмов («эффект Вертера</a:t>
            </a:r>
            <a:r>
              <a:rPr lang="ru-RU" dirty="0" smtClean="0"/>
              <a:t>»).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887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57577"/>
            <a:ext cx="9601200" cy="811369"/>
          </a:xfrm>
        </p:spPr>
        <p:txBody>
          <a:bodyPr/>
          <a:lstStyle/>
          <a:p>
            <a:r>
              <a:rPr lang="ru-RU" dirty="0" smtClean="0"/>
              <a:t>Стадии готовности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7279" y="927279"/>
            <a:ext cx="10831131" cy="5795493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Стадия вопросов о смерти и смысле жизни</a:t>
            </a:r>
            <a:r>
              <a:rPr lang="ru-RU" dirty="0"/>
              <a:t>. </a:t>
            </a:r>
            <a:r>
              <a:rPr lang="ru-RU" dirty="0" smtClean="0"/>
              <a:t>Человек </a:t>
            </a:r>
            <a:r>
              <a:rPr lang="ru-RU" dirty="0"/>
              <a:t>может говорить, что-то типа </a:t>
            </a:r>
            <a:r>
              <a:rPr lang="ru-RU" i="1" dirty="0"/>
              <a:t>«надоела такая жизнь», «вот бы уснуть и не проснуться</a:t>
            </a:r>
            <a:r>
              <a:rPr lang="ru-RU" i="1" dirty="0" smtClean="0"/>
              <a:t>»</a:t>
            </a:r>
            <a:r>
              <a:rPr lang="ru-RU" b="1" i="1" dirty="0"/>
              <a:t>,</a:t>
            </a:r>
            <a:r>
              <a:rPr lang="ru-RU" dirty="0" smtClean="0"/>
              <a:t> </a:t>
            </a:r>
            <a:r>
              <a:rPr lang="ru-RU" dirty="0"/>
              <a:t>обостряется интерес к проблемам жизни и </a:t>
            </a:r>
            <a:r>
              <a:rPr lang="ru-RU" dirty="0" smtClean="0"/>
              <a:t>смерти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/>
              <a:t>отмечаются размышления и фантазии о своей смерти.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К </a:t>
            </a:r>
            <a:r>
              <a:rPr lang="ru-RU" dirty="0"/>
              <a:t>сожалению часто рассуждения подростков на эту тему недооцениваются взрослыми или воспринимаются в демонстративно-шантажном аспекте. Поэтому следует знать, что почти каждый задумывающийся о самоубийстве так или иначе даёт понять о своём намерении окружающим. Большинство из тех, кто решается на суицид, тем или иным образом раскрывают свои </a:t>
            </a:r>
            <a:r>
              <a:rPr lang="ru-RU" dirty="0" smtClean="0"/>
              <a:t>замыслы, ищут </a:t>
            </a:r>
            <a:r>
              <a:rPr lang="ru-RU" dirty="0"/>
              <a:t>возможности высказаться, но не находят подходящего человека, готового их выслушать.</a:t>
            </a:r>
          </a:p>
          <a:p>
            <a:pPr algn="just"/>
            <a:r>
              <a:rPr lang="ru-RU" b="1" dirty="0"/>
              <a:t>Стадия суицидальных замыслов. </a:t>
            </a:r>
            <a:r>
              <a:rPr lang="ru-RU" dirty="0"/>
              <a:t>Человек в активной форме проявляет желание покончить с жизнью: разрабатывает план реализации своих суицидальных замыслов, продумывает способы, определяет место и время совершения суицида. Можно услышать высказывания о своих намерениях.</a:t>
            </a:r>
          </a:p>
          <a:p>
            <a:pPr algn="just"/>
            <a:r>
              <a:rPr lang="ru-RU" b="1" dirty="0"/>
              <a:t>Стадия собственно суицидальной попытки. </a:t>
            </a:r>
            <a:r>
              <a:rPr lang="ru-RU" dirty="0"/>
              <a:t>К замыслу о суициде присоединяются сформированное решение и волевой компонент, побуждающий к непосредственному осуществлению суицидального акта.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904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80304"/>
            <a:ext cx="9601200" cy="6181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Маркеры суицидального намерения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3717" y="1030310"/>
            <a:ext cx="10914845" cy="5558307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ru-RU" b="1" dirty="0"/>
              <a:t>Эмоциональные </a:t>
            </a:r>
            <a:r>
              <a:rPr lang="ru-RU" b="1" dirty="0" smtClean="0"/>
              <a:t>нарушения</a:t>
            </a:r>
          </a:p>
          <a:p>
            <a:pPr fontAlgn="base"/>
            <a:r>
              <a:rPr lang="ru-RU" dirty="0" smtClean="0"/>
              <a:t>утрата аппетита, либо, напротив неуправляемое обжорство;</a:t>
            </a:r>
          </a:p>
          <a:p>
            <a:pPr fontAlgn="base"/>
            <a:r>
              <a:rPr lang="ru-RU" dirty="0" smtClean="0"/>
              <a:t>проблемы </a:t>
            </a:r>
            <a:r>
              <a:rPr lang="ru-RU" dirty="0"/>
              <a:t>со сном (бессонница или дневная сонливость на протяжении нескольких дней);</a:t>
            </a:r>
          </a:p>
          <a:p>
            <a:pPr fontAlgn="base"/>
            <a:r>
              <a:rPr lang="ru-RU" dirty="0"/>
              <a:t>постоянные жалобы на беспричинные соматические недомогания (абдоминальные или головные боли, постоянная усталость, запоры, сухость языка и прочие);</a:t>
            </a:r>
          </a:p>
          <a:p>
            <a:pPr fontAlgn="base"/>
            <a:r>
              <a:rPr lang="ru-RU" dirty="0"/>
              <a:t>безразличие к собственной внешности;</a:t>
            </a:r>
          </a:p>
          <a:p>
            <a:pPr fontAlgn="base"/>
            <a:r>
              <a:rPr lang="ru-RU" dirty="0"/>
              <a:t>постоянное ощущение собственной никчемности и одиночества, тоски или вины;</a:t>
            </a:r>
          </a:p>
          <a:p>
            <a:pPr fontAlgn="base"/>
            <a:r>
              <a:rPr lang="ru-RU" dirty="0"/>
              <a:t>пребывание в состоянии скуки, угрюмости, злобности, ворчливости или тоски;</a:t>
            </a:r>
          </a:p>
          <a:p>
            <a:pPr fontAlgn="base"/>
            <a:r>
              <a:rPr lang="ru-RU" dirty="0"/>
              <a:t>отказ от контактов, общения с друзьями и семьей, </a:t>
            </a:r>
            <a:r>
              <a:rPr lang="ru-RU" dirty="0" smtClean="0"/>
              <a:t>отчуждение</a:t>
            </a:r>
            <a:endParaRPr lang="ru-RU" dirty="0"/>
          </a:p>
          <a:p>
            <a:pPr fontAlgn="base"/>
            <a:r>
              <a:rPr lang="ru-RU" dirty="0"/>
              <a:t>рассеянность внимание, от чего снижается качество выполненной работы;</a:t>
            </a:r>
          </a:p>
          <a:p>
            <a:pPr fontAlgn="base"/>
            <a:r>
              <a:rPr lang="ru-RU" dirty="0"/>
              <a:t>мысли о смерти;</a:t>
            </a:r>
          </a:p>
          <a:p>
            <a:pPr fontAlgn="base"/>
            <a:r>
              <a:rPr lang="ru-RU" dirty="0"/>
              <a:t>неопределенность в будущем;</a:t>
            </a:r>
          </a:p>
          <a:p>
            <a:pPr fontAlgn="base"/>
            <a:r>
              <a:rPr lang="ru-RU" dirty="0"/>
              <a:t>неконтролируемые и внезапные приступы гнева;</a:t>
            </a:r>
          </a:p>
          <a:p>
            <a:pPr fontAlgn="base"/>
            <a:r>
              <a:rPr lang="ru-RU" dirty="0"/>
              <a:t>мотивированные или немотивированные страхи;</a:t>
            </a:r>
          </a:p>
          <a:p>
            <a:pPr fontAlgn="base"/>
            <a:r>
              <a:rPr lang="ru-RU" dirty="0"/>
              <a:t>ненависть к благополучию окружающих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/>
              <a:t>с</a:t>
            </a:r>
            <a:r>
              <a:rPr lang="ru-RU" dirty="0" smtClean="0"/>
              <a:t>крытность, покладистость.</a:t>
            </a:r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87182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41668"/>
            <a:ext cx="9601200" cy="695459"/>
          </a:xfrm>
        </p:spPr>
        <p:txBody>
          <a:bodyPr/>
          <a:lstStyle/>
          <a:p>
            <a:r>
              <a:rPr lang="ru-RU" dirty="0"/>
              <a:t>Маркеры суицидального намерения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978794"/>
            <a:ext cx="10657268" cy="5563674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b="1" dirty="0" smtClean="0"/>
              <a:t>Поведенческие признаки</a:t>
            </a:r>
          </a:p>
          <a:p>
            <a:pPr fontAlgn="base"/>
            <a:r>
              <a:rPr lang="ru-RU" dirty="0" smtClean="0"/>
              <a:t>наведение </a:t>
            </a:r>
            <a:r>
              <a:rPr lang="ru-RU" dirty="0"/>
              <a:t>порядка в своих делах (помириться со старыми врагами, раздарить ценные и дорогие подростку вещи, наведение тщательного порядка в своих личных вещах: в комнате, в шкафу, на письменном столике);</a:t>
            </a:r>
          </a:p>
          <a:p>
            <a:pPr fontAlgn="base"/>
            <a:r>
              <a:rPr lang="ru-RU" dirty="0"/>
              <a:t>прощание в виде признательности разным людям за оказанную помощь и содействие в различные отрезки жизни;</a:t>
            </a:r>
          </a:p>
          <a:p>
            <a:pPr fontAlgn="base"/>
            <a:r>
              <a:rPr lang="ru-RU" dirty="0"/>
              <a:t>удовлетворенность внешне в виде прилива энергии (решение принято, план выверен, исчезновение сомнения, успокоение и внешняя расслабленность);</a:t>
            </a:r>
          </a:p>
          <a:p>
            <a:pPr fontAlgn="base"/>
            <a:r>
              <a:rPr lang="ru-RU" dirty="0"/>
              <a:t>радикальная перемена в поведении: пропуск школьных занятий, неряшливость во внешнем виде, невыполнение домашних заданий, уход от общения с одноклассниками, смена эйфорического состояния на приступы отчаяния;</a:t>
            </a:r>
          </a:p>
          <a:p>
            <a:pPr fontAlgn="base"/>
            <a:r>
              <a:rPr lang="ru-RU" dirty="0" smtClean="0"/>
              <a:t>изменения речи: медлительность или ускоренность и экспрессивность, краткость ответов или их отсутствие;</a:t>
            </a:r>
          </a:p>
          <a:p>
            <a:pPr fontAlgn="base"/>
            <a:r>
              <a:rPr lang="ru-RU" dirty="0" smtClean="0"/>
              <a:t>письменные </a:t>
            </a:r>
            <a:r>
              <a:rPr lang="ru-RU" dirty="0"/>
              <a:t>подтверждения (дневниковые записи, письма</a:t>
            </a:r>
            <a:r>
              <a:rPr lang="ru-RU" dirty="0" smtClean="0"/>
              <a:t>);</a:t>
            </a:r>
          </a:p>
          <a:p>
            <a:pPr fontAlgn="base"/>
            <a:r>
              <a:rPr lang="ru-RU" dirty="0" err="1" smtClean="0"/>
              <a:t>шрамирование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941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54546"/>
            <a:ext cx="9601200" cy="824248"/>
          </a:xfrm>
        </p:spPr>
        <p:txBody>
          <a:bodyPr/>
          <a:lstStyle/>
          <a:p>
            <a:r>
              <a:rPr lang="ru-RU" dirty="0" smtClean="0"/>
              <a:t>Суицидальный контент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978794"/>
            <a:ext cx="9601200" cy="488860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Суицид воспринимается подростком (или ребенком) не с моментом окончания его жизни, а со способом коммуникации с окружающими, совершая этот поступок для того,  чтобы все поняли и увидели, как ему было больно и одиноко, фантазируя, что потом мир изменится и к нему станут относиться иначе.</a:t>
            </a:r>
          </a:p>
          <a:p>
            <a:pPr marL="0" indent="0" algn="just">
              <a:buNone/>
            </a:pPr>
            <a:r>
              <a:rPr lang="ru-RU" dirty="0" smtClean="0"/>
              <a:t>Испытывая душевную боль, дети окружают себя темой смерти, ищут единомышленников, попадая в интернет-</a:t>
            </a:r>
            <a:r>
              <a:rPr lang="ru-RU" dirty="0" err="1" smtClean="0"/>
              <a:t>паблики</a:t>
            </a:r>
            <a:r>
              <a:rPr lang="ru-RU" dirty="0" smtClean="0"/>
              <a:t>, которые стимулируют </a:t>
            </a:r>
            <a:r>
              <a:rPr lang="ru-RU" dirty="0"/>
              <a:t>к завершению </a:t>
            </a:r>
            <a:r>
              <a:rPr lang="ru-RU" dirty="0" smtClean="0"/>
              <a:t>намерений, формируют тоннельное мышление.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err="1" smtClean="0"/>
              <a:t>Челленджи</a:t>
            </a:r>
            <a:r>
              <a:rPr lang="ru-RU" dirty="0" smtClean="0"/>
              <a:t>: «Задержи дыхание», </a:t>
            </a:r>
          </a:p>
          <a:p>
            <a:r>
              <a:rPr lang="ru-RU" dirty="0" smtClean="0"/>
              <a:t>Синий кит</a:t>
            </a:r>
          </a:p>
          <a:p>
            <a:r>
              <a:rPr lang="ru-RU" dirty="0" smtClean="0"/>
              <a:t>Группы депрессии и т.д.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82481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90152"/>
            <a:ext cx="9601200" cy="12621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Особенности суицидального поведения в детском возрасте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352281"/>
            <a:ext cx="9601200" cy="5151549"/>
          </a:xfrm>
        </p:spPr>
        <p:txBody>
          <a:bodyPr>
            <a:normAutofit/>
          </a:bodyPr>
          <a:lstStyle/>
          <a:p>
            <a:r>
              <a:rPr lang="ru-RU" dirty="0"/>
              <a:t>Многие </a:t>
            </a:r>
            <a:r>
              <a:rPr lang="ru-RU" dirty="0" smtClean="0"/>
              <a:t>компьютерные игры в буквальном </a:t>
            </a:r>
            <a:r>
              <a:rPr lang="ru-RU" dirty="0"/>
              <a:t>смысле вызывают у детей интерес к смерти и идеализируют ее. </a:t>
            </a:r>
            <a:r>
              <a:rPr lang="ru-RU" dirty="0" smtClean="0"/>
              <a:t>Основная </a:t>
            </a:r>
            <a:r>
              <a:rPr lang="ru-RU" dirty="0"/>
              <a:t>опасность </a:t>
            </a:r>
            <a:r>
              <a:rPr lang="ru-RU" dirty="0" smtClean="0"/>
              <a:t>в </a:t>
            </a:r>
            <a:r>
              <a:rPr lang="ru-RU" dirty="0"/>
              <a:t>контексте данной проблемы заключается в том, что герои могут сколько угодно раз быть убитыми и воскреснувшими. </a:t>
            </a:r>
            <a:endParaRPr lang="ru-RU" dirty="0" smtClean="0"/>
          </a:p>
          <a:p>
            <a:r>
              <a:rPr lang="ru-RU" dirty="0" smtClean="0"/>
              <a:t>Уже в детском возрасте, находясь </a:t>
            </a:r>
            <a:r>
              <a:rPr lang="ru-RU" dirty="0"/>
              <a:t>в психологической зависимости от компьютерных игр, </a:t>
            </a:r>
            <a:r>
              <a:rPr lang="ru-RU" dirty="0" smtClean="0"/>
              <a:t>младшие школьники </a:t>
            </a:r>
            <a:r>
              <a:rPr lang="ru-RU" dirty="0"/>
              <a:t>не видят грани между реальностью и виртуальным миром. И победы, и поражения героев компьютерных игр дети воспринимают всерьез. Часто даже живут жизнью виртуального героя, полностью отторгая реальность</a:t>
            </a:r>
            <a:r>
              <a:rPr lang="ru-RU" dirty="0" smtClean="0"/>
              <a:t>.</a:t>
            </a:r>
            <a:r>
              <a:rPr lang="ru-RU" dirty="0"/>
              <a:t> А попадая в «группы смерти», дети </a:t>
            </a:r>
            <a:r>
              <a:rPr lang="ru-RU" dirty="0" smtClean="0"/>
              <a:t>воспринимают ее </a:t>
            </a:r>
            <a:r>
              <a:rPr lang="ru-RU" dirty="0"/>
              <a:t>как </a:t>
            </a:r>
            <a:r>
              <a:rPr lang="ru-RU" dirty="0" err="1"/>
              <a:t>квест</a:t>
            </a:r>
            <a:r>
              <a:rPr lang="ru-RU" dirty="0"/>
              <a:t> и с интересом выполняют </a:t>
            </a:r>
            <a:r>
              <a:rPr lang="ru-RU" dirty="0" smtClean="0"/>
              <a:t>задания.</a:t>
            </a:r>
            <a:endParaRPr lang="ru-RU" dirty="0"/>
          </a:p>
          <a:p>
            <a:r>
              <a:rPr lang="ru-RU" dirty="0"/>
              <a:t>Чередование жизни и смерти в сознании ребенка становится настолько естественным, что он перестает понимать, что после смерти никакой жизни в реальности уже быть не может. Если на этом фоне возникают мысли об уходе из жизни, </a:t>
            </a:r>
            <a:r>
              <a:rPr lang="ru-RU" dirty="0" smtClean="0"/>
              <a:t>то дети не </a:t>
            </a:r>
            <a:r>
              <a:rPr lang="ru-RU" dirty="0"/>
              <a:t>до конца </a:t>
            </a:r>
            <a:r>
              <a:rPr lang="ru-RU" dirty="0" smtClean="0"/>
              <a:t>понимают</a:t>
            </a:r>
            <a:r>
              <a:rPr lang="ru-RU" dirty="0"/>
              <a:t>, что вернуться назад уже будет невозможно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65048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962</TotalTime>
  <Words>1510</Words>
  <Application>Microsoft Office PowerPoint</Application>
  <PresentationFormat>Широкоэкранный</PresentationFormat>
  <Paragraphs>113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Franklin Gothic Book</vt:lpstr>
      <vt:lpstr>Crop</vt:lpstr>
      <vt:lpstr>Суицидальное поведение  детей и подростков </vt:lpstr>
      <vt:lpstr>Особенности подросткового возраста</vt:lpstr>
      <vt:lpstr>Группы риска суицидального поведения  </vt:lpstr>
      <vt:lpstr>Мотивы суицидального поведения </vt:lpstr>
      <vt:lpstr>Стадии готовности</vt:lpstr>
      <vt:lpstr>Маркеры суицидального намерения</vt:lpstr>
      <vt:lpstr>Маркеры суицидального намерения</vt:lpstr>
      <vt:lpstr>Суицидальный контент</vt:lpstr>
      <vt:lpstr>Особенности суицидального поведения в детском возрасте</vt:lpstr>
      <vt:lpstr>Что делать </vt:lpstr>
      <vt:lpstr>Профилактика </vt:lpstr>
      <vt:lpstr>Рекомендации педагогам</vt:lpstr>
      <vt:lpstr>Телефон доверия для детей и подростков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Суицидальное поведение  детей и подростков</dc:title>
  <dc:creator>Хозяин</dc:creator>
  <cp:lastModifiedBy>Хозяин</cp:lastModifiedBy>
  <cp:revision>51</cp:revision>
  <dcterms:created xsi:type="dcterms:W3CDTF">2021-02-14T06:15:59Z</dcterms:created>
  <dcterms:modified xsi:type="dcterms:W3CDTF">2021-02-15T05:41:53Z</dcterms:modified>
</cp:coreProperties>
</file>